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7" r:id="rId2"/>
    <p:sldId id="260" r:id="rId3"/>
    <p:sldId id="258" r:id="rId4"/>
    <p:sldId id="270" r:id="rId5"/>
    <p:sldId id="271" r:id="rId6"/>
    <p:sldId id="272" r:id="rId7"/>
    <p:sldId id="265" r:id="rId8"/>
    <p:sldId id="266" r:id="rId9"/>
    <p:sldId id="261" r:id="rId10"/>
    <p:sldId id="267" r:id="rId11"/>
    <p:sldId id="268" r:id="rId12"/>
    <p:sldId id="274" r:id="rId13"/>
    <p:sldId id="275" r:id="rId14"/>
    <p:sldId id="278" r:id="rId15"/>
    <p:sldId id="269" r:id="rId16"/>
    <p:sldId id="276" r:id="rId17"/>
    <p:sldId id="277" r:id="rId18"/>
    <p:sldId id="273" r:id="rId19"/>
    <p:sldId id="26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62"/>
    <p:restoredTop sz="95694"/>
  </p:normalViewPr>
  <p:slideViewPr>
    <p:cSldViewPr snapToGrid="0" snapToObjects="1">
      <p:cViewPr>
        <p:scale>
          <a:sx n="145" d="100"/>
          <a:sy n="145" d="100"/>
        </p:scale>
        <p:origin x="-176" y="-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C0522-AADD-AC4F-9F0F-668A82361B45}" type="datetimeFigureOut">
              <a:rPr lang="en-US" smtClean="0"/>
              <a:t>9/5/16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5378C-0C07-6541-9B81-1B9200AEE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44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5378C-0C07-6541-9B81-1B9200AEEA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1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B973-3556-354B-9301-41A186915115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EEC2-B2CA-3947-B3D4-941507EF2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B973-3556-354B-9301-41A186915115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EEC2-B2CA-3947-B3D4-941507EF2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B973-3556-354B-9301-41A186915115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EEC2-B2CA-3947-B3D4-941507EF2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2000">
                <a:latin typeface="Helvetica" charset="0"/>
                <a:ea typeface="Helvetica" charset="0"/>
                <a:cs typeface="Helvetica" charset="0"/>
              </a:defRPr>
            </a:lvl2pPr>
            <a:lvl3pPr>
              <a:defRPr>
                <a:latin typeface="Helvetica" charset="0"/>
                <a:ea typeface="Helvetica" charset="0"/>
                <a:cs typeface="Helvetica" charset="0"/>
              </a:defRPr>
            </a:lvl3pPr>
            <a:lvl4pPr>
              <a:defRPr>
                <a:latin typeface="Helvetica" charset="0"/>
                <a:ea typeface="Helvetica" charset="0"/>
                <a:cs typeface="Helvetica" charset="0"/>
              </a:defRPr>
            </a:lvl4pPr>
            <a:lvl5pPr>
              <a:defRPr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B973-3556-354B-9301-41A186915115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EEC2-B2CA-3947-B3D4-941507EF2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B973-3556-354B-9301-41A186915115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EEC2-B2CA-3947-B3D4-941507EF2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B973-3556-354B-9301-41A186915115}" type="datetimeFigureOut">
              <a:rPr lang="en-US" smtClean="0"/>
              <a:t>9/5/16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EEC2-B2CA-3947-B3D4-941507EF2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B973-3556-354B-9301-41A186915115}" type="datetimeFigureOut">
              <a:rPr lang="en-US" smtClean="0"/>
              <a:t>9/5/16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EEC2-B2CA-3947-B3D4-941507EF2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B973-3556-354B-9301-41A186915115}" type="datetimeFigureOut">
              <a:rPr lang="en-US" smtClean="0"/>
              <a:t>9/5/16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EEC2-B2CA-3947-B3D4-941507EF2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B973-3556-354B-9301-41A186915115}" type="datetimeFigureOut">
              <a:rPr lang="en-US" smtClean="0"/>
              <a:t>9/5/16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EEC2-B2CA-3947-B3D4-941507EF2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B973-3556-354B-9301-41A186915115}" type="datetimeFigureOut">
              <a:rPr lang="en-US" smtClean="0"/>
              <a:t>9/5/16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EEC2-B2CA-3947-B3D4-941507EF2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B973-3556-354B-9301-41A186915115}" type="datetimeFigureOut">
              <a:rPr lang="en-US" smtClean="0"/>
              <a:t>9/5/16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EEC2-B2CA-3947-B3D4-941507EF2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-317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827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CB973-3556-354B-9301-41A186915115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BEEC2-B2CA-3947-B3D4-941507EF2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6235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Relating Tuning Properties to Connectivity in Visual Cortical Neurons by Layer,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Cre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Line and Area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453486" y="3053176"/>
            <a:ext cx="6237027" cy="4694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Z</a:t>
            </a:r>
            <a:r>
              <a:rPr lang="en-US" sz="1800" dirty="0" err="1" smtClean="0">
                <a:latin typeface="Arial" charset="0"/>
                <a:ea typeface="Arial" charset="0"/>
                <a:cs typeface="Arial" charset="0"/>
              </a:rPr>
              <a:t>hengyu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 Ma,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lex </a:t>
            </a:r>
            <a:r>
              <a:rPr lang="en-US" sz="1800" dirty="0" err="1" smtClean="0">
                <a:latin typeface="Arial" charset="0"/>
                <a:ea typeface="Arial" charset="0"/>
                <a:cs typeface="Arial" charset="0"/>
              </a:rPr>
              <a:t>Gribizis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hil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Parker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and Temporal Frequency Tuning is Similar across Visual Areas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344313"/>
            <a:ext cx="4109155" cy="27394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4" y="1344314"/>
            <a:ext cx="4109155" cy="273943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371749" y="4076610"/>
            <a:ext cx="4400500" cy="2623344"/>
            <a:chOff x="970128" y="3954931"/>
            <a:chExt cx="4400500" cy="2623344"/>
          </a:xfrm>
        </p:grpSpPr>
        <p:grpSp>
          <p:nvGrpSpPr>
            <p:cNvPr id="13" name="Group 12"/>
            <p:cNvGrpSpPr/>
            <p:nvPr/>
          </p:nvGrpSpPr>
          <p:grpSpPr>
            <a:xfrm>
              <a:off x="970128" y="4030500"/>
              <a:ext cx="4400500" cy="2547775"/>
              <a:chOff x="4572000" y="3875506"/>
              <a:chExt cx="4447031" cy="2661771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8293" y="3875506"/>
                <a:ext cx="4410738" cy="2661771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4572000" y="3875506"/>
                <a:ext cx="272955" cy="2597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1984360" y="3954931"/>
              <a:ext cx="25622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rial" charset="0"/>
                  <a:ea typeface="Arial" charset="0"/>
                  <a:cs typeface="Arial" charset="0"/>
                </a:rPr>
                <a:t>V1 Axons in LM, AL or PM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496817" y="6561454"/>
            <a:ext cx="2404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Glickfeld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et al., Nat. Neuro. 2013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76614" y="2575532"/>
            <a:ext cx="1446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Proportion of Cells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6200000">
            <a:off x="4074232" y="2595005"/>
            <a:ext cx="1446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" charset="0"/>
                <a:ea typeface="Helvetica" charset="0"/>
                <a:cs typeface="Helvetica" charset="0"/>
              </a:rPr>
              <a:t>Proportion </a:t>
            </a:r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of Cells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62437" y="1312729"/>
            <a:ext cx="142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Spatial Frequency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06135" y="1344312"/>
            <a:ext cx="15831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" charset="0"/>
                <a:ea typeface="Helvetica" charset="0"/>
                <a:cs typeface="Helvetica" charset="0"/>
              </a:rPr>
              <a:t>Temporal </a:t>
            </a:r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Frequency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70377" y="3840966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" charset="0"/>
                <a:ea typeface="Helvetica" charset="0"/>
                <a:cs typeface="Helvetica" charset="0"/>
              </a:rPr>
              <a:t>Cycles/degree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19341" y="3840966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Hz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32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and Layer-Specific Tuning Responses Are Not Different between AL and PM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37655"/>
            <a:ext cx="3781777" cy="25211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9" y="1418414"/>
            <a:ext cx="3781777" cy="2521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29661"/>
            <a:ext cx="3781777" cy="25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9" y="4129660"/>
            <a:ext cx="3781777" cy="25211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07593" y="1312729"/>
            <a:ext cx="142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Spatial Frequency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3245" y="1344312"/>
            <a:ext cx="15831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" charset="0"/>
                <a:ea typeface="Helvetica" charset="0"/>
                <a:cs typeface="Helvetica" charset="0"/>
              </a:rPr>
              <a:t>Temporal </a:t>
            </a:r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Frequency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7127" y="4066846"/>
            <a:ext cx="142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Spatial Frequency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13830" y="4066845"/>
            <a:ext cx="15831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" charset="0"/>
                <a:ea typeface="Helvetica" charset="0"/>
                <a:cs typeface="Helvetica" charset="0"/>
              </a:rPr>
              <a:t>Temporal </a:t>
            </a:r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Frequency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104010" y="2519087"/>
            <a:ext cx="1446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Proportion of Cells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4042976" y="5251752"/>
            <a:ext cx="1446230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" charset="0"/>
                <a:ea typeface="Helvetica" charset="0"/>
                <a:cs typeface="Helvetica" charset="0"/>
              </a:rPr>
              <a:t>Proportion </a:t>
            </a:r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of Cells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6583" y="5207756"/>
            <a:ext cx="1446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Proportion of Cells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4042976" y="2535072"/>
            <a:ext cx="1446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" charset="0"/>
                <a:ea typeface="Helvetica" charset="0"/>
                <a:cs typeface="Helvetica" charset="0"/>
              </a:rPr>
              <a:t>Proportion </a:t>
            </a:r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of Cells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37052" y="3693766"/>
            <a:ext cx="1164101" cy="304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" charset="0"/>
                <a:ea typeface="Helvetica" charset="0"/>
                <a:cs typeface="Helvetica" charset="0"/>
              </a:rPr>
              <a:t>Cycles/degree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19316" y="3693766"/>
            <a:ext cx="372218" cy="304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Hz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37052" y="6417217"/>
            <a:ext cx="1164101" cy="304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" charset="0"/>
                <a:ea typeface="Helvetica" charset="0"/>
                <a:cs typeface="Helvetica" charset="0"/>
              </a:rPr>
              <a:t>Cycles/degree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19316" y="6417217"/>
            <a:ext cx="372218" cy="304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Hz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02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PCA to Look for Evidence of Clustering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83377"/>
            <a:ext cx="2657037" cy="26570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377"/>
            <a:ext cx="9144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21" y="4158365"/>
            <a:ext cx="3262489" cy="21749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53" y="4032238"/>
            <a:ext cx="2302933" cy="230293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831852" y="3747869"/>
            <a:ext cx="2001687" cy="688009"/>
            <a:chOff x="3831852" y="3747869"/>
            <a:chExt cx="2001687" cy="688009"/>
          </a:xfrm>
        </p:grpSpPr>
        <p:sp>
          <p:nvSpPr>
            <p:cNvPr id="8" name="TextBox 7"/>
            <p:cNvSpPr txBox="1"/>
            <p:nvPr/>
          </p:nvSpPr>
          <p:spPr>
            <a:xfrm rot="16200000">
              <a:off x="5406339" y="4008677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Helvetica" charset="0"/>
                  <a:ea typeface="Helvetica" charset="0"/>
                  <a:cs typeface="Helvetica" charset="0"/>
                </a:rPr>
                <a:t>t</a:t>
              </a:r>
              <a:r>
                <a:rPr lang="en-US" sz="1200" smtClean="0">
                  <a:latin typeface="Helvetica" charset="0"/>
                  <a:ea typeface="Helvetica" charset="0"/>
                  <a:cs typeface="Helvetica" charset="0"/>
                </a:rPr>
                <a:t>Peak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5163194" y="4110468"/>
              <a:ext cx="3738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Helvetica" charset="0"/>
                  <a:ea typeface="Helvetica" charset="0"/>
                  <a:cs typeface="Helvetica" charset="0"/>
                </a:rPr>
                <a:t>TF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4814248" y="4106460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Helvetica" charset="0"/>
                  <a:ea typeface="Helvetica" charset="0"/>
                  <a:cs typeface="Helvetica" charset="0"/>
                </a:rPr>
                <a:t>SF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4320231" y="3957381"/>
              <a:ext cx="679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Helvetica" charset="0"/>
                  <a:ea typeface="Helvetica" charset="0"/>
                  <a:cs typeface="Helvetica" charset="0"/>
                </a:rPr>
                <a:t>sOriCV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3976094" y="3958183"/>
              <a:ext cx="6783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Helvetica" charset="0"/>
                  <a:ea typeface="Helvetica" charset="0"/>
                  <a:cs typeface="Helvetica" charset="0"/>
                </a:rPr>
                <a:t>dDirCV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3626347" y="3953374"/>
              <a:ext cx="6880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Helvetica" charset="0"/>
                  <a:ea typeface="Helvetica" charset="0"/>
                  <a:cs typeface="Helvetica" charset="0"/>
                </a:rPr>
                <a:t>dOriCV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 rot="16200000">
            <a:off x="5887214" y="5044298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Components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22342" y="5088762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PC2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26349" y="5659581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PC3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39173" y="4517944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PC1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67225" y="6056358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" charset="0"/>
                <a:ea typeface="Helvetica" charset="0"/>
                <a:cs typeface="Helvetica" charset="0"/>
              </a:rPr>
              <a:t>PC1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20582" y="6056358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PC2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73938" y="6056358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PC3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6106549" y="4994334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Explained Variance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05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Classification for </a:t>
            </a:r>
            <a:r>
              <a:rPr lang="en-US" dirty="0" err="1" smtClean="0"/>
              <a:t>Cre</a:t>
            </a:r>
            <a:r>
              <a:rPr lang="en-US" dirty="0" smtClean="0"/>
              <a:t> Line or Depth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42" y="2168369"/>
            <a:ext cx="3229445" cy="21529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42" y="4705036"/>
            <a:ext cx="3229445" cy="21529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34" y="2168368"/>
            <a:ext cx="3229444" cy="21529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34" y="4705037"/>
            <a:ext cx="3229444" cy="215296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480521" y="1729739"/>
            <a:ext cx="2001687" cy="688009"/>
            <a:chOff x="3831852" y="3747869"/>
            <a:chExt cx="2001687" cy="688009"/>
          </a:xfrm>
        </p:grpSpPr>
        <p:sp>
          <p:nvSpPr>
            <p:cNvPr id="12" name="TextBox 11"/>
            <p:cNvSpPr txBox="1"/>
            <p:nvPr/>
          </p:nvSpPr>
          <p:spPr>
            <a:xfrm rot="16200000">
              <a:off x="5406339" y="4008677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Helvetica" charset="0"/>
                  <a:ea typeface="Helvetica" charset="0"/>
                  <a:cs typeface="Helvetica" charset="0"/>
                </a:rPr>
                <a:t>t</a:t>
              </a:r>
              <a:r>
                <a:rPr lang="en-US" sz="1200" smtClean="0">
                  <a:latin typeface="Helvetica" charset="0"/>
                  <a:ea typeface="Helvetica" charset="0"/>
                  <a:cs typeface="Helvetica" charset="0"/>
                </a:rPr>
                <a:t>Peak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5163194" y="4110468"/>
              <a:ext cx="3738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Helvetica" charset="0"/>
                  <a:ea typeface="Helvetica" charset="0"/>
                  <a:cs typeface="Helvetica" charset="0"/>
                </a:rPr>
                <a:t>TF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4814248" y="4106460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Helvetica" charset="0"/>
                  <a:ea typeface="Helvetica" charset="0"/>
                  <a:cs typeface="Helvetica" charset="0"/>
                </a:rPr>
                <a:t>SF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4320231" y="3957381"/>
              <a:ext cx="679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Helvetica" charset="0"/>
                  <a:ea typeface="Helvetica" charset="0"/>
                  <a:cs typeface="Helvetica" charset="0"/>
                </a:rPr>
                <a:t>sOriCV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3976094" y="3958183"/>
              <a:ext cx="6783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Helvetica" charset="0"/>
                  <a:ea typeface="Helvetica" charset="0"/>
                  <a:cs typeface="Helvetica" charset="0"/>
                </a:rPr>
                <a:t>dDirCV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3626347" y="3953374"/>
              <a:ext cx="6880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Helvetica" charset="0"/>
                  <a:ea typeface="Helvetica" charset="0"/>
                  <a:cs typeface="Helvetica" charset="0"/>
                </a:rPr>
                <a:t>dOriCV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497147" y="4268906"/>
            <a:ext cx="2001687" cy="688009"/>
            <a:chOff x="3831852" y="3747869"/>
            <a:chExt cx="2001687" cy="688009"/>
          </a:xfrm>
        </p:grpSpPr>
        <p:sp>
          <p:nvSpPr>
            <p:cNvPr id="27" name="TextBox 26"/>
            <p:cNvSpPr txBox="1"/>
            <p:nvPr/>
          </p:nvSpPr>
          <p:spPr>
            <a:xfrm rot="16200000">
              <a:off x="5406339" y="4008677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Helvetica" charset="0"/>
                  <a:ea typeface="Helvetica" charset="0"/>
                  <a:cs typeface="Helvetica" charset="0"/>
                </a:rPr>
                <a:t>t</a:t>
              </a:r>
              <a:r>
                <a:rPr lang="en-US" sz="1200" smtClean="0">
                  <a:latin typeface="Helvetica" charset="0"/>
                  <a:ea typeface="Helvetica" charset="0"/>
                  <a:cs typeface="Helvetica" charset="0"/>
                </a:rPr>
                <a:t>Peak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5163194" y="4110468"/>
              <a:ext cx="3738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Helvetica" charset="0"/>
                  <a:ea typeface="Helvetica" charset="0"/>
                  <a:cs typeface="Helvetica" charset="0"/>
                </a:rPr>
                <a:t>TF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16200000">
              <a:off x="4814248" y="4106460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Helvetica" charset="0"/>
                  <a:ea typeface="Helvetica" charset="0"/>
                  <a:cs typeface="Helvetica" charset="0"/>
                </a:rPr>
                <a:t>SF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4320231" y="3957381"/>
              <a:ext cx="679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Helvetica" charset="0"/>
                  <a:ea typeface="Helvetica" charset="0"/>
                  <a:cs typeface="Helvetica" charset="0"/>
                </a:rPr>
                <a:t>sOriCV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3976094" y="3958183"/>
              <a:ext cx="6783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Helvetica" charset="0"/>
                  <a:ea typeface="Helvetica" charset="0"/>
                  <a:cs typeface="Helvetica" charset="0"/>
                </a:rPr>
                <a:t>dDirCV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3626347" y="3953374"/>
              <a:ext cx="6880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Helvetica" charset="0"/>
                  <a:ea typeface="Helvetica" charset="0"/>
                  <a:cs typeface="Helvetica" charset="0"/>
                </a:rPr>
                <a:t>dOriCV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42944" y="2544188"/>
            <a:ext cx="550151" cy="1335641"/>
            <a:chOff x="942944" y="2544188"/>
            <a:chExt cx="550151" cy="1335641"/>
          </a:xfrm>
        </p:grpSpPr>
        <p:sp>
          <p:nvSpPr>
            <p:cNvPr id="35" name="TextBox 34"/>
            <p:cNvSpPr txBox="1"/>
            <p:nvPr/>
          </p:nvSpPr>
          <p:spPr>
            <a:xfrm>
              <a:off x="942944" y="3070632"/>
              <a:ext cx="550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Helvetica" charset="0"/>
                  <a:ea typeface="Helvetica" charset="0"/>
                  <a:cs typeface="Helvetica" charset="0"/>
                </a:rPr>
                <a:t>Rbp4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50959" y="2544188"/>
              <a:ext cx="5421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" charset="0"/>
                  <a:ea typeface="Helvetica" charset="0"/>
                  <a:cs typeface="Helvetica" charset="0"/>
                </a:rPr>
                <a:t>Cux2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76607" y="3602830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Helvetica" charset="0"/>
                  <a:ea typeface="Helvetica" charset="0"/>
                  <a:cs typeface="Helvetica" charset="0"/>
                </a:rPr>
                <a:t>Rorb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23470" y="5056789"/>
            <a:ext cx="652743" cy="1392211"/>
            <a:chOff x="823470" y="5056789"/>
            <a:chExt cx="652743" cy="1392211"/>
          </a:xfrm>
        </p:grpSpPr>
        <p:sp>
          <p:nvSpPr>
            <p:cNvPr id="46" name="TextBox 45"/>
            <p:cNvSpPr txBox="1"/>
            <p:nvPr/>
          </p:nvSpPr>
          <p:spPr>
            <a:xfrm>
              <a:off x="823470" y="5614395"/>
              <a:ext cx="6527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" charset="0"/>
                  <a:ea typeface="Helvetica" charset="0"/>
                  <a:cs typeface="Helvetica" charset="0"/>
                </a:rPr>
                <a:t>275um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23470" y="5056789"/>
              <a:ext cx="6527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" charset="0"/>
                  <a:ea typeface="Helvetica" charset="0"/>
                  <a:cs typeface="Helvetica" charset="0"/>
                </a:rPr>
                <a:t>175um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3470" y="6172001"/>
              <a:ext cx="6527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" charset="0"/>
                  <a:ea typeface="Helvetica" charset="0"/>
                  <a:cs typeface="Helvetica" charset="0"/>
                </a:rPr>
                <a:t>375um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 rot="16200000">
            <a:off x="3043134" y="3077774"/>
            <a:ext cx="1955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L</a:t>
            </a:r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abeled/total cells per line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 rot="16200000">
            <a:off x="3049537" y="5621956"/>
            <a:ext cx="1955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L</a:t>
            </a:r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abeled/total cells per line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 rot="16200000">
            <a:off x="7550999" y="3078066"/>
            <a:ext cx="983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oefficients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 rot="16200000">
            <a:off x="7550998" y="5663382"/>
            <a:ext cx="983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oefficients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638316" y="1330925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Helvetica" charset="0"/>
                <a:ea typeface="Helvetica" charset="0"/>
                <a:cs typeface="Helvetica" charset="0"/>
              </a:rPr>
              <a:t>Confusion Matrix!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87077" y="1330925"/>
            <a:ext cx="2345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Helvetica" charset="0"/>
                <a:ea typeface="Helvetica" charset="0"/>
                <a:cs typeface="Helvetica" charset="0"/>
              </a:rPr>
              <a:t>Regression Coefficients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 rot="16200000">
            <a:off x="167025" y="3023515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 smtClean="0">
                <a:latin typeface="Helvetica" charset="0"/>
                <a:ea typeface="Helvetica" charset="0"/>
                <a:cs typeface="Helvetica" charset="0"/>
              </a:rPr>
              <a:t>Cre</a:t>
            </a:r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 Line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 rot="16200000">
            <a:off x="280838" y="5579019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Depth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 rot="16200000">
            <a:off x="2194616" y="2020936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Rbp4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 rot="16200000">
            <a:off x="2868570" y="2024943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Cux2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 rot="16200000">
            <a:off x="1518572" y="2037767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Helvetica" charset="0"/>
                <a:ea typeface="Helvetica" charset="0"/>
                <a:cs typeface="Helvetica" charset="0"/>
              </a:rPr>
              <a:t>Rorb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4970506" y="2548452"/>
            <a:ext cx="550151" cy="1335641"/>
            <a:chOff x="942944" y="2544188"/>
            <a:chExt cx="550151" cy="1335641"/>
          </a:xfrm>
        </p:grpSpPr>
        <p:sp>
          <p:nvSpPr>
            <p:cNvPr id="75" name="TextBox 74"/>
            <p:cNvSpPr txBox="1"/>
            <p:nvPr/>
          </p:nvSpPr>
          <p:spPr>
            <a:xfrm>
              <a:off x="942944" y="3070632"/>
              <a:ext cx="550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Helvetica" charset="0"/>
                  <a:ea typeface="Helvetica" charset="0"/>
                  <a:cs typeface="Helvetica" charset="0"/>
                </a:rPr>
                <a:t>Rbp4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50959" y="2544188"/>
              <a:ext cx="5421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" charset="0"/>
                  <a:ea typeface="Helvetica" charset="0"/>
                  <a:cs typeface="Helvetica" charset="0"/>
                </a:rPr>
                <a:t>Cux2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76607" y="3602830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Helvetica" charset="0"/>
                  <a:ea typeface="Helvetica" charset="0"/>
                  <a:cs typeface="Helvetica" charset="0"/>
                </a:rPr>
                <a:t>Rorb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 rot="16200000">
            <a:off x="2152559" y="44927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275um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 rot="16200000">
            <a:off x="2814734" y="44927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175um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 rot="16200000">
            <a:off x="1475724" y="44927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375um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4910613" y="5052190"/>
            <a:ext cx="652743" cy="1392211"/>
            <a:chOff x="823470" y="5056789"/>
            <a:chExt cx="652743" cy="1392211"/>
          </a:xfrm>
        </p:grpSpPr>
        <p:sp>
          <p:nvSpPr>
            <p:cNvPr id="86" name="TextBox 85"/>
            <p:cNvSpPr txBox="1"/>
            <p:nvPr/>
          </p:nvSpPr>
          <p:spPr>
            <a:xfrm>
              <a:off x="823470" y="5614395"/>
              <a:ext cx="6527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" charset="0"/>
                  <a:ea typeface="Helvetica" charset="0"/>
                  <a:cs typeface="Helvetica" charset="0"/>
                </a:rPr>
                <a:t>275um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23470" y="5056789"/>
              <a:ext cx="6527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" charset="0"/>
                  <a:ea typeface="Helvetica" charset="0"/>
                  <a:cs typeface="Helvetica" charset="0"/>
                </a:rPr>
                <a:t>175um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23470" y="6172001"/>
              <a:ext cx="6527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" charset="0"/>
                  <a:ea typeface="Helvetica" charset="0"/>
                  <a:cs typeface="Helvetica" charset="0"/>
                </a:rPr>
                <a:t>375um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6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Classification for </a:t>
            </a:r>
            <a:r>
              <a:rPr lang="en-US" dirty="0" smtClean="0"/>
              <a:t>Visual Area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89" y="1600553"/>
            <a:ext cx="3364244" cy="224282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89" y="4287743"/>
            <a:ext cx="3364244" cy="2242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282" y="2209800"/>
            <a:ext cx="3306631" cy="33066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86121" y="2040523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Helvetica" charset="0"/>
                <a:ea typeface="Helvetica" charset="0"/>
                <a:cs typeface="Helvetica" charset="0"/>
              </a:rPr>
              <a:t>Classifier Performance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4326702" y="3640049"/>
            <a:ext cx="1671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Helvetica" charset="0"/>
                <a:ea typeface="Helvetica" charset="0"/>
                <a:cs typeface="Helvetica" charset="0"/>
              </a:rPr>
              <a:t>Train/Test Score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5375940" y="5366300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Helvetica" charset="0"/>
                <a:ea typeface="Helvetica" charset="0"/>
                <a:cs typeface="Helvetica" charset="0"/>
              </a:rPr>
              <a:t>Cre</a:t>
            </a:r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 Line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6142932" y="525248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Depth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6689574" y="5359022"/>
            <a:ext cx="94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Vis Area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192007" y="5509769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Helvetica" charset="0"/>
                <a:ea typeface="Helvetica" charset="0"/>
                <a:cs typeface="Helvetica" charset="0"/>
              </a:rPr>
              <a:t>D/V Stream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3090328" y="2525816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Helvetica" charset="0"/>
                <a:ea typeface="Helvetica" charset="0"/>
                <a:cs typeface="Helvetica" charset="0"/>
              </a:rPr>
              <a:t>Labeled Cells/Area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3388795" y="5239879"/>
            <a:ext cx="1252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Helvetica" charset="0"/>
                <a:ea typeface="Helvetica" charset="0"/>
                <a:cs typeface="Helvetica" charset="0"/>
              </a:rPr>
              <a:t>Coefficients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967695" y="4581869"/>
            <a:ext cx="415498" cy="1621138"/>
            <a:chOff x="602288" y="4450983"/>
            <a:chExt cx="415498" cy="1621138"/>
          </a:xfrm>
        </p:grpSpPr>
        <p:sp>
          <p:nvSpPr>
            <p:cNvPr id="22" name="TextBox 21"/>
            <p:cNvSpPr txBox="1"/>
            <p:nvPr/>
          </p:nvSpPr>
          <p:spPr>
            <a:xfrm>
              <a:off x="645568" y="4899029"/>
              <a:ext cx="3722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" charset="0"/>
                  <a:ea typeface="Helvetica" charset="0"/>
                  <a:cs typeface="Helvetica" charset="0"/>
                </a:rPr>
                <a:t>V1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9920" y="5347075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Helvetica" charset="0"/>
                  <a:ea typeface="Helvetica" charset="0"/>
                  <a:cs typeface="Helvetica" charset="0"/>
                </a:rPr>
                <a:t>LM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2288" y="4450983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" charset="0"/>
                  <a:ea typeface="Helvetica" charset="0"/>
                  <a:cs typeface="Helvetica" charset="0"/>
                </a:rPr>
                <a:t>PM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45568" y="5795122"/>
              <a:ext cx="3722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" charset="0"/>
                  <a:ea typeface="Helvetica" charset="0"/>
                  <a:cs typeface="Helvetica" charset="0"/>
                </a:rPr>
                <a:t>AL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421922" y="3855932"/>
            <a:ext cx="2001687" cy="688009"/>
            <a:chOff x="3831852" y="3747869"/>
            <a:chExt cx="2001687" cy="688009"/>
          </a:xfrm>
        </p:grpSpPr>
        <p:sp>
          <p:nvSpPr>
            <p:cNvPr id="27" name="TextBox 26"/>
            <p:cNvSpPr txBox="1"/>
            <p:nvPr/>
          </p:nvSpPr>
          <p:spPr>
            <a:xfrm rot="16200000">
              <a:off x="5406339" y="4008677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Helvetica" charset="0"/>
                  <a:ea typeface="Helvetica" charset="0"/>
                  <a:cs typeface="Helvetica" charset="0"/>
                </a:rPr>
                <a:t>t</a:t>
              </a:r>
              <a:r>
                <a:rPr lang="en-US" sz="1200" smtClean="0">
                  <a:latin typeface="Helvetica" charset="0"/>
                  <a:ea typeface="Helvetica" charset="0"/>
                  <a:cs typeface="Helvetica" charset="0"/>
                </a:rPr>
                <a:t>Peak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5163194" y="4110468"/>
              <a:ext cx="3738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Helvetica" charset="0"/>
                  <a:ea typeface="Helvetica" charset="0"/>
                  <a:cs typeface="Helvetica" charset="0"/>
                </a:rPr>
                <a:t>TF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16200000">
              <a:off x="4814248" y="4106460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Helvetica" charset="0"/>
                  <a:ea typeface="Helvetica" charset="0"/>
                  <a:cs typeface="Helvetica" charset="0"/>
                </a:rPr>
                <a:t>SF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4320231" y="3957381"/>
              <a:ext cx="679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Helvetica" charset="0"/>
                  <a:ea typeface="Helvetica" charset="0"/>
                  <a:cs typeface="Helvetica" charset="0"/>
                </a:rPr>
                <a:t>sOriCV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3976094" y="3958183"/>
              <a:ext cx="6783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Helvetica" charset="0"/>
                  <a:ea typeface="Helvetica" charset="0"/>
                  <a:cs typeface="Helvetica" charset="0"/>
                </a:rPr>
                <a:t>dDirCV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3626347" y="3953374"/>
              <a:ext cx="6880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Helvetica" charset="0"/>
                  <a:ea typeface="Helvetica" charset="0"/>
                  <a:cs typeface="Helvetica" charset="0"/>
                </a:rPr>
                <a:t>dOriCV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42589" y="1883901"/>
            <a:ext cx="415498" cy="1621138"/>
            <a:chOff x="754688" y="4603383"/>
            <a:chExt cx="415498" cy="1621138"/>
          </a:xfrm>
        </p:grpSpPr>
        <p:sp>
          <p:nvSpPr>
            <p:cNvPr id="33" name="TextBox 32"/>
            <p:cNvSpPr txBox="1"/>
            <p:nvPr/>
          </p:nvSpPr>
          <p:spPr>
            <a:xfrm>
              <a:off x="797968" y="5051429"/>
              <a:ext cx="3722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" charset="0"/>
                  <a:ea typeface="Helvetica" charset="0"/>
                  <a:cs typeface="Helvetica" charset="0"/>
                </a:rPr>
                <a:t>V1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72320" y="5499475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Helvetica" charset="0"/>
                  <a:ea typeface="Helvetica" charset="0"/>
                  <a:cs typeface="Helvetica" charset="0"/>
                </a:rPr>
                <a:t>LM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4688" y="4603383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" charset="0"/>
                  <a:ea typeface="Helvetica" charset="0"/>
                  <a:cs typeface="Helvetica" charset="0"/>
                </a:rPr>
                <a:t>PM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7968" y="5947522"/>
              <a:ext cx="3722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" charset="0"/>
                  <a:ea typeface="Helvetica" charset="0"/>
                  <a:cs typeface="Helvetica" charset="0"/>
                </a:rPr>
                <a:t>AL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 rot="16200000">
            <a:off x="72234" y="2552690"/>
            <a:ext cx="1216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Helvetica" charset="0"/>
                <a:ea typeface="Helvetica" charset="0"/>
                <a:cs typeface="Helvetica" charset="0"/>
              </a:rPr>
              <a:t>Visual Area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 rot="16200000">
            <a:off x="77957" y="5271104"/>
            <a:ext cx="1216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Helvetica" charset="0"/>
                <a:ea typeface="Helvetica" charset="0"/>
                <a:cs typeface="Helvetica" charset="0"/>
              </a:rPr>
              <a:t>Visual Area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 rot="16200000">
            <a:off x="2454969" y="149316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V1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rot="16200000">
            <a:off x="1912325" y="148034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" charset="0"/>
                <a:ea typeface="Helvetica" charset="0"/>
                <a:cs typeface="Helvetica" charset="0"/>
              </a:rPr>
              <a:t>LM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2963150" y="147152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PM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1395329" y="149316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AL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5736431" y="4257670"/>
            <a:ext cx="357188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353588" y="4260047"/>
            <a:ext cx="357188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988132" y="4445791"/>
            <a:ext cx="357188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627024" y="3821950"/>
            <a:ext cx="357188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2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Observatory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was mostly better than chance but not great</a:t>
            </a:r>
          </a:p>
          <a:p>
            <a:pPr lvl="1"/>
            <a:r>
              <a:rPr lang="en-US" dirty="0"/>
              <a:t>Better clustering algorithms? More data?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Brain Observatory data do not entirely recapitulate findings in the literature</a:t>
            </a:r>
          </a:p>
          <a:p>
            <a:pPr lvl="1"/>
            <a:r>
              <a:rPr lang="en-US" dirty="0" smtClean="0"/>
              <a:t>PM and AL spatial and temporal frequency tuning not consistent with previous findings</a:t>
            </a:r>
          </a:p>
          <a:p>
            <a:pPr lvl="1"/>
            <a:r>
              <a:rPr lang="en-US" dirty="0" smtClean="0"/>
              <a:t>Orientation/direction tuning across layers is surprisingly similar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5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Connectivity and Brain Observatory 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to peak explains much of classification coefficients</a:t>
            </a:r>
          </a:p>
          <a:p>
            <a:pPr lvl="1"/>
            <a:r>
              <a:rPr lang="en-US" dirty="0" smtClean="0"/>
              <a:t>Positively weighted for Layer 5 and PM</a:t>
            </a:r>
          </a:p>
          <a:p>
            <a:pPr lvl="1"/>
            <a:r>
              <a:rPr lang="en-US" dirty="0" smtClean="0"/>
              <a:t>Negatively weighted for Layer 2/3/4 and LM</a:t>
            </a:r>
          </a:p>
          <a:p>
            <a:pPr lvl="1"/>
            <a:endParaRPr lang="en-US" dirty="0"/>
          </a:p>
          <a:p>
            <a:r>
              <a:rPr lang="en-US" dirty="0" smtClean="0"/>
              <a:t>Projections from specific V1 layers preferentially target different regions</a:t>
            </a:r>
          </a:p>
          <a:p>
            <a:pPr lvl="1"/>
            <a:r>
              <a:rPr lang="en-US" dirty="0" smtClean="0"/>
              <a:t>Layer 5 projects to PM</a:t>
            </a:r>
          </a:p>
          <a:p>
            <a:pPr lvl="1"/>
            <a:r>
              <a:rPr lang="en-US" dirty="0" smtClean="0"/>
              <a:t>Layers 2/3/4 project to LM</a:t>
            </a:r>
          </a:p>
          <a:p>
            <a:pPr lvl="1"/>
            <a:endParaRPr lang="en-US" dirty="0"/>
          </a:p>
          <a:p>
            <a:r>
              <a:rPr lang="en-US" dirty="0" smtClean="0"/>
              <a:t>What does it mean?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482725"/>
            <a:ext cx="3752907" cy="4698362"/>
          </a:xfrm>
        </p:spPr>
        <p:txBody>
          <a:bodyPr>
            <a:normAutofit/>
          </a:bodyPr>
          <a:lstStyle/>
          <a:p>
            <a:r>
              <a:rPr lang="en-US" dirty="0" smtClean="0"/>
              <a:t>Anatomical connectivity explains time to peak differences for L5 and PM</a:t>
            </a:r>
          </a:p>
          <a:p>
            <a:endParaRPr lang="en-US" dirty="0" smtClean="0"/>
          </a:p>
          <a:p>
            <a:r>
              <a:rPr lang="en-US" dirty="0" smtClean="0"/>
              <a:t>L4 output to LM and L2/3 is concurrent</a:t>
            </a:r>
          </a:p>
          <a:p>
            <a:endParaRPr lang="en-US" dirty="0" smtClean="0"/>
          </a:p>
          <a:p>
            <a:r>
              <a:rPr lang="en-US" dirty="0" smtClean="0"/>
              <a:t>Is L5 comparing information from L2/3 and LM?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Is top-down information arriving in V1 earlier than one might expect?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57" y="1482725"/>
            <a:ext cx="4607926" cy="42239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4594" y="6181087"/>
            <a:ext cx="2547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Harris &amp; </a:t>
            </a:r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Mrsic-Flogel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, Nature 2013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71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Inhibit individual </a:t>
            </a:r>
            <a:r>
              <a:rPr lang="en-US" dirty="0" err="1" smtClean="0"/>
              <a:t>extrastriate</a:t>
            </a:r>
            <a:r>
              <a:rPr lang="en-US" dirty="0" smtClean="0"/>
              <a:t> regions and look for effects on V1 response properties and encoding</a:t>
            </a:r>
          </a:p>
          <a:p>
            <a:pPr lvl="1"/>
            <a:r>
              <a:rPr lang="en-US" dirty="0" smtClean="0"/>
              <a:t>e.g., does LM inhibition alter L5 responses?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Record simultaneously from V1 and </a:t>
            </a:r>
            <a:r>
              <a:rPr lang="en-US" dirty="0" err="1" smtClean="0"/>
              <a:t>extrastriate</a:t>
            </a:r>
            <a:r>
              <a:rPr lang="en-US" dirty="0" smtClean="0"/>
              <a:t> regions</a:t>
            </a:r>
          </a:p>
          <a:p>
            <a:pPr lvl="1"/>
            <a:r>
              <a:rPr lang="en-US" dirty="0" smtClean="0"/>
              <a:t>Difficult but possible, especially at border areas </a:t>
            </a:r>
          </a:p>
          <a:p>
            <a:pPr lvl="1"/>
            <a:endParaRPr lang="en-US" dirty="0"/>
          </a:p>
          <a:p>
            <a:r>
              <a:rPr lang="en-US" dirty="0" smtClean="0"/>
              <a:t>What is the layer specificity of connections between V1 and </a:t>
            </a:r>
            <a:r>
              <a:rPr lang="en-US" dirty="0" err="1" smtClean="0"/>
              <a:t>extrastriate</a:t>
            </a:r>
            <a:r>
              <a:rPr lang="en-US" dirty="0" smtClean="0"/>
              <a:t> regions?</a:t>
            </a:r>
          </a:p>
          <a:p>
            <a:endParaRPr lang="en-US" dirty="0"/>
          </a:p>
          <a:p>
            <a:r>
              <a:rPr lang="en-US" dirty="0" smtClean="0"/>
              <a:t>Accounting for variability in tuning measures</a:t>
            </a:r>
          </a:p>
          <a:p>
            <a:pPr lvl="1"/>
            <a:r>
              <a:rPr lang="en-US" dirty="0" smtClean="0"/>
              <a:t>Tweaking early analyses to improve cell extraction and reduce response spillover between trials?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0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404" y="17680"/>
            <a:ext cx="7886700" cy="99417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Thank you!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73" y="1499464"/>
            <a:ext cx="8886825" cy="2157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738" y="2087507"/>
            <a:ext cx="1336733" cy="3760673"/>
          </a:xfrm>
          <a:prstGeom prst="rect">
            <a:avLst/>
          </a:prstGeom>
        </p:spPr>
      </p:pic>
      <p:pic>
        <p:nvPicPr>
          <p:cNvPr id="3080" name="Picture 8" descr="https://www.alleninstitute.org/media/filer_public_thumbnails/filer_public/74/3a/743a25b4-7a86-48a1-931e-5c442485f02f/shawn_olsen_web.jpg__148x148_q85_crop_subsampling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533" y="3619005"/>
            <a:ext cx="935374" cy="93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279" y="2608106"/>
            <a:ext cx="1379167" cy="3199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b="31535"/>
          <a:stretch/>
        </p:blipFill>
        <p:spPr>
          <a:xfrm>
            <a:off x="3807763" y="3416306"/>
            <a:ext cx="1132166" cy="2431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077" y="3650775"/>
            <a:ext cx="892242" cy="22259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9853" y="3281086"/>
            <a:ext cx="1013597" cy="2942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813" y="3590565"/>
            <a:ext cx="1478863" cy="23239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t="68311"/>
          <a:stretch/>
        </p:blipFill>
        <p:spPr>
          <a:xfrm>
            <a:off x="5100703" y="4752528"/>
            <a:ext cx="1132166" cy="112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9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Visual Cortices are Heterogeneous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2725"/>
            <a:ext cx="5314950" cy="5146350"/>
          </a:xfrm>
        </p:spPr>
        <p:txBody>
          <a:bodyPr/>
          <a:lstStyle/>
          <a:p>
            <a:r>
              <a:rPr lang="en-US" dirty="0" smtClean="0"/>
              <a:t>Different </a:t>
            </a:r>
            <a:r>
              <a:rPr lang="en-US" dirty="0" err="1" smtClean="0"/>
              <a:t>extrastriate</a:t>
            </a:r>
            <a:r>
              <a:rPr lang="en-US" dirty="0" smtClean="0"/>
              <a:t> visual areas receive distinct types of information from V1</a:t>
            </a:r>
          </a:p>
          <a:p>
            <a:r>
              <a:rPr lang="en-US" dirty="0" smtClean="0"/>
              <a:t>Could we predict a neuron’s layer or area given information about its tuning?</a:t>
            </a:r>
          </a:p>
          <a:p>
            <a:r>
              <a:rPr lang="en-US" dirty="0" smtClean="0"/>
              <a:t>Could a neuron’s tuning properties relate to the </a:t>
            </a:r>
            <a:r>
              <a:rPr lang="en-US" dirty="0" err="1" smtClean="0"/>
              <a:t>extrastriate</a:t>
            </a:r>
            <a:r>
              <a:rPr lang="en-US" dirty="0" smtClean="0"/>
              <a:t> regions it projects to?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14594" y="6352076"/>
            <a:ext cx="2404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Glickfeld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et al., Nat. Neuro. 2013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4" y="1385358"/>
            <a:ext cx="2774950" cy="2543703"/>
          </a:xfrm>
          <a:prstGeom prst="rect">
            <a:avLst/>
          </a:prstGeom>
        </p:spPr>
      </p:pic>
      <p:pic>
        <p:nvPicPr>
          <p:cNvPr id="6" name="Content Placeholder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189901"/>
            <a:ext cx="2882900" cy="2162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4594" y="3900732"/>
            <a:ext cx="2547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Harris &amp; </a:t>
            </a:r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Mrsic-Flogel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, Nature 2013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70128" y="3954931"/>
            <a:ext cx="4400500" cy="2623344"/>
            <a:chOff x="970128" y="3954931"/>
            <a:chExt cx="4400500" cy="2623344"/>
          </a:xfrm>
        </p:grpSpPr>
        <p:grpSp>
          <p:nvGrpSpPr>
            <p:cNvPr id="8" name="Group 7"/>
            <p:cNvGrpSpPr/>
            <p:nvPr/>
          </p:nvGrpSpPr>
          <p:grpSpPr>
            <a:xfrm>
              <a:off x="970128" y="4030500"/>
              <a:ext cx="4400500" cy="2547775"/>
              <a:chOff x="4572000" y="3875506"/>
              <a:chExt cx="4447031" cy="266177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8293" y="3875506"/>
                <a:ext cx="4410738" cy="2661771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4572000" y="3875506"/>
                <a:ext cx="272955" cy="2597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984360" y="3954931"/>
              <a:ext cx="25622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rial" charset="0"/>
                  <a:ea typeface="Arial" charset="0"/>
                  <a:cs typeface="Arial" charset="0"/>
                </a:rPr>
                <a:t>V1 Axons in LM, AL or PM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Combining Allen Brain Observatory and Connectivity Data Could Provide Some Answers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610" y="1482725"/>
            <a:ext cx="3204989" cy="2304711"/>
          </a:xfrm>
        </p:spPr>
      </p:pic>
      <p:grpSp>
        <p:nvGrpSpPr>
          <p:cNvPr id="4" name="Group 3"/>
          <p:cNvGrpSpPr/>
          <p:nvPr/>
        </p:nvGrpSpPr>
        <p:grpSpPr>
          <a:xfrm>
            <a:off x="6180681" y="3927859"/>
            <a:ext cx="2124834" cy="2444749"/>
            <a:chOff x="616552" y="1219200"/>
            <a:chExt cx="4541009" cy="517298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29995"/>
            <a:stretch/>
          </p:blipFill>
          <p:spPr>
            <a:xfrm>
              <a:off x="616552" y="1219200"/>
              <a:ext cx="4541009" cy="517298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1428" t="2103" r="71917" b="65313"/>
            <a:stretch/>
          </p:blipFill>
          <p:spPr>
            <a:xfrm>
              <a:off x="616552" y="3805691"/>
              <a:ext cx="1371906" cy="13355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9" name="TextBox 8"/>
          <p:cNvSpPr txBox="1"/>
          <p:nvPr/>
        </p:nvSpPr>
        <p:spPr>
          <a:xfrm>
            <a:off x="6572579" y="6391202"/>
            <a:ext cx="1156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Arial" charset="0"/>
                <a:ea typeface="Arial" charset="0"/>
                <a:cs typeface="Arial" charset="0"/>
              </a:rPr>
              <a:t>brain-</a:t>
            </a:r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map.org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28650" y="1482725"/>
            <a:ext cx="4908550" cy="514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28650" y="1482725"/>
            <a:ext cx="4908550" cy="514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28650" y="1482725"/>
            <a:ext cx="4908550" cy="514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Compare projections from different V1 layers (using </a:t>
            </a:r>
            <a:r>
              <a:rPr lang="en-US" dirty="0" err="1" smtClean="0"/>
              <a:t>Cre</a:t>
            </a:r>
            <a:r>
              <a:rPr lang="en-US" dirty="0" smtClean="0"/>
              <a:t> lines) to </a:t>
            </a:r>
            <a:r>
              <a:rPr lang="en-US" dirty="0" err="1" smtClean="0"/>
              <a:t>extrastriate</a:t>
            </a:r>
            <a:r>
              <a:rPr lang="en-US" dirty="0" smtClean="0"/>
              <a:t> regions using the Connectivity Atlas</a:t>
            </a:r>
          </a:p>
          <a:p>
            <a:endParaRPr lang="en-US" dirty="0"/>
          </a:p>
          <a:p>
            <a:r>
              <a:rPr lang="en-US" dirty="0" smtClean="0"/>
              <a:t>Classify V1 neurons based on receptive field tuning properties using the same </a:t>
            </a:r>
            <a:r>
              <a:rPr lang="en-US" dirty="0" err="1" smtClean="0"/>
              <a:t>Cre</a:t>
            </a:r>
            <a:r>
              <a:rPr lang="en-US" dirty="0" smtClean="0"/>
              <a:t> lines</a:t>
            </a:r>
          </a:p>
          <a:p>
            <a:endParaRPr lang="en-US" dirty="0"/>
          </a:p>
          <a:p>
            <a:r>
              <a:rPr lang="en-US" dirty="0" smtClean="0"/>
              <a:t>Are the tuning properties of </a:t>
            </a:r>
            <a:r>
              <a:rPr lang="en-US" dirty="0" err="1" smtClean="0"/>
              <a:t>extrastriate</a:t>
            </a:r>
            <a:r>
              <a:rPr lang="en-US" dirty="0" smtClean="0"/>
              <a:t> regions related to the tuning of their V1 inputs?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4761980"/>
            <a:ext cx="2799794" cy="209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63600"/>
            <a:ext cx="9143999" cy="3995875"/>
          </a:xfrm>
          <a:prstGeom prst="rect">
            <a:avLst/>
          </a:prstGeom>
          <a:noFill/>
        </p:spPr>
      </p:pic>
      <p:sp>
        <p:nvSpPr>
          <p:cNvPr id="7" name="椭圆 6"/>
          <p:cNvSpPr/>
          <p:nvPr/>
        </p:nvSpPr>
        <p:spPr>
          <a:xfrm>
            <a:off x="2895600" y="5943600"/>
            <a:ext cx="3810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rot="10800000">
            <a:off x="3124200" y="6172200"/>
            <a:ext cx="1295400" cy="1524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68800" y="61468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Helvetica" charset="0"/>
                <a:ea typeface="Helvetica" charset="0"/>
                <a:cs typeface="Helvetica" charset="0"/>
              </a:rPr>
              <a:t>Injection Density</a:t>
            </a:r>
            <a:endParaRPr lang="zh-CN" alt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6100" y="5359400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Background Density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rot="10800000" flipV="1">
            <a:off x="3200400" y="5562600"/>
            <a:ext cx="1219200" cy="3487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971247" y="603250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2795808" y="5816600"/>
            <a:ext cx="274320" cy="304800"/>
          </a:xfrm>
          <a:custGeom>
            <a:avLst/>
            <a:gdLst>
              <a:gd name="connsiteX0" fmla="*/ 315691 w 315691"/>
              <a:gd name="connsiteY0" fmla="*/ 304800 h 304800"/>
              <a:gd name="connsiteX1" fmla="*/ 10891 w 315691"/>
              <a:gd name="connsiteY1" fmla="*/ 228600 h 304800"/>
              <a:gd name="connsiteX2" fmla="*/ 74391 w 315691"/>
              <a:gd name="connsiteY2" fmla="*/ 76200 h 304800"/>
              <a:gd name="connsiteX3" fmla="*/ 137891 w 315691"/>
              <a:gd name="connsiteY3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691" h="304800">
                <a:moveTo>
                  <a:pt x="315691" y="304800"/>
                </a:moveTo>
                <a:cubicBezTo>
                  <a:pt x="183399" y="285750"/>
                  <a:pt x="51108" y="266700"/>
                  <a:pt x="10891" y="228600"/>
                </a:cubicBezTo>
                <a:cubicBezTo>
                  <a:pt x="-29326" y="190500"/>
                  <a:pt x="53224" y="114300"/>
                  <a:pt x="74391" y="76200"/>
                </a:cubicBezTo>
                <a:cubicBezTo>
                  <a:pt x="95558" y="38100"/>
                  <a:pt x="116724" y="19050"/>
                  <a:pt x="137891" y="0"/>
                </a:cubicBez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033117" y="6172200"/>
            <a:ext cx="274320" cy="304800"/>
          </a:xfrm>
          <a:custGeom>
            <a:avLst/>
            <a:gdLst>
              <a:gd name="connsiteX0" fmla="*/ 315691 w 315691"/>
              <a:gd name="connsiteY0" fmla="*/ 304800 h 304800"/>
              <a:gd name="connsiteX1" fmla="*/ 10891 w 315691"/>
              <a:gd name="connsiteY1" fmla="*/ 228600 h 304800"/>
              <a:gd name="connsiteX2" fmla="*/ 74391 w 315691"/>
              <a:gd name="connsiteY2" fmla="*/ 76200 h 304800"/>
              <a:gd name="connsiteX3" fmla="*/ 137891 w 315691"/>
              <a:gd name="connsiteY3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691" h="304800">
                <a:moveTo>
                  <a:pt x="315691" y="304800"/>
                </a:moveTo>
                <a:cubicBezTo>
                  <a:pt x="183399" y="285750"/>
                  <a:pt x="51108" y="266700"/>
                  <a:pt x="10891" y="228600"/>
                </a:cubicBezTo>
                <a:cubicBezTo>
                  <a:pt x="-29326" y="190500"/>
                  <a:pt x="53224" y="114300"/>
                  <a:pt x="74391" y="76200"/>
                </a:cubicBezTo>
                <a:cubicBezTo>
                  <a:pt x="95558" y="38100"/>
                  <a:pt x="116724" y="19050"/>
                  <a:pt x="137891" y="0"/>
                </a:cubicBez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 flipH="1">
            <a:off x="3059064" y="5683766"/>
            <a:ext cx="152400" cy="450334"/>
          </a:xfrm>
          <a:custGeom>
            <a:avLst/>
            <a:gdLst>
              <a:gd name="connsiteX0" fmla="*/ 315691 w 315691"/>
              <a:gd name="connsiteY0" fmla="*/ 304800 h 304800"/>
              <a:gd name="connsiteX1" fmla="*/ 10891 w 315691"/>
              <a:gd name="connsiteY1" fmla="*/ 228600 h 304800"/>
              <a:gd name="connsiteX2" fmla="*/ 74391 w 315691"/>
              <a:gd name="connsiteY2" fmla="*/ 76200 h 304800"/>
              <a:gd name="connsiteX3" fmla="*/ 137891 w 315691"/>
              <a:gd name="connsiteY3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691" h="304800">
                <a:moveTo>
                  <a:pt x="315691" y="304800"/>
                </a:moveTo>
                <a:cubicBezTo>
                  <a:pt x="183399" y="285750"/>
                  <a:pt x="51108" y="266700"/>
                  <a:pt x="10891" y="228600"/>
                </a:cubicBezTo>
                <a:cubicBezTo>
                  <a:pt x="-29326" y="190500"/>
                  <a:pt x="53224" y="114300"/>
                  <a:pt x="74391" y="76200"/>
                </a:cubicBezTo>
                <a:cubicBezTo>
                  <a:pt x="95558" y="38100"/>
                  <a:pt x="116724" y="19050"/>
                  <a:pt x="137891" y="0"/>
                </a:cubicBez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flipV="1">
            <a:off x="2859308" y="6197600"/>
            <a:ext cx="263256" cy="336550"/>
          </a:xfrm>
          <a:custGeom>
            <a:avLst/>
            <a:gdLst>
              <a:gd name="connsiteX0" fmla="*/ 315691 w 315691"/>
              <a:gd name="connsiteY0" fmla="*/ 304800 h 304800"/>
              <a:gd name="connsiteX1" fmla="*/ 10891 w 315691"/>
              <a:gd name="connsiteY1" fmla="*/ 228600 h 304800"/>
              <a:gd name="connsiteX2" fmla="*/ 74391 w 315691"/>
              <a:gd name="connsiteY2" fmla="*/ 76200 h 304800"/>
              <a:gd name="connsiteX3" fmla="*/ 137891 w 315691"/>
              <a:gd name="connsiteY3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691" h="304800">
                <a:moveTo>
                  <a:pt x="315691" y="304800"/>
                </a:moveTo>
                <a:cubicBezTo>
                  <a:pt x="183399" y="285750"/>
                  <a:pt x="51108" y="266700"/>
                  <a:pt x="10891" y="228600"/>
                </a:cubicBezTo>
                <a:cubicBezTo>
                  <a:pt x="-29326" y="190500"/>
                  <a:pt x="53224" y="114300"/>
                  <a:pt x="74391" y="76200"/>
                </a:cubicBezTo>
                <a:cubicBezTo>
                  <a:pt x="95558" y="38100"/>
                  <a:pt x="116724" y="19050"/>
                  <a:pt x="137891" y="0"/>
                </a:cubicBez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496848" y="6516132"/>
            <a:ext cx="3647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Helvetica" charset="0"/>
                <a:ea typeface="Helvetica" charset="0"/>
                <a:cs typeface="Helvetica" charset="0"/>
              </a:rPr>
              <a:t>Density = </a:t>
            </a:r>
            <a:r>
              <a:rPr lang="en-US" altLang="zh-CN" sz="1600" smtClean="0">
                <a:latin typeface="Helvetica" charset="0"/>
                <a:ea typeface="Helvetica" charset="0"/>
                <a:cs typeface="Helvetica" charset="0"/>
              </a:rPr>
              <a:t>sum pixels/structure volume</a:t>
            </a:r>
            <a:endParaRPr lang="zh-CN" alt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28650" y="-2857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2400" dirty="0" smtClean="0"/>
              <a:t>Connectivity Measurement Criteria</a:t>
            </a:r>
            <a:endParaRPr lang="en-US" sz="2400" dirty="0"/>
          </a:p>
        </p:txBody>
      </p:sp>
      <p:cxnSp>
        <p:nvCxnSpPr>
          <p:cNvPr id="21" name="直接箭头连接符 8"/>
          <p:cNvCxnSpPr/>
          <p:nvPr/>
        </p:nvCxnSpPr>
        <p:spPr>
          <a:xfrm>
            <a:off x="1372264" y="5415429"/>
            <a:ext cx="787400" cy="127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2209800" y="5511430"/>
            <a:ext cx="889000" cy="660770"/>
          </a:xfrm>
          <a:custGeom>
            <a:avLst/>
            <a:gdLst>
              <a:gd name="connsiteX0" fmla="*/ 889000 w 889000"/>
              <a:gd name="connsiteY0" fmla="*/ 660770 h 660770"/>
              <a:gd name="connsiteX1" fmla="*/ 152400 w 889000"/>
              <a:gd name="connsiteY1" fmla="*/ 38470 h 660770"/>
              <a:gd name="connsiteX2" fmla="*/ 0 w 889000"/>
              <a:gd name="connsiteY2" fmla="*/ 63870 h 66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660770">
                <a:moveTo>
                  <a:pt x="889000" y="660770"/>
                </a:moveTo>
                <a:cubicBezTo>
                  <a:pt x="594783" y="399361"/>
                  <a:pt x="300567" y="137953"/>
                  <a:pt x="152400" y="38470"/>
                </a:cubicBezTo>
                <a:cubicBezTo>
                  <a:pt x="4233" y="-61013"/>
                  <a:pt x="0" y="63870"/>
                  <a:pt x="0" y="63870"/>
                </a:cubicBez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176376" y="5478929"/>
            <a:ext cx="141942" cy="14194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59469" y="5021738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Helvetica" charset="0"/>
                <a:ea typeface="Helvetica" charset="0"/>
                <a:cs typeface="Helvetica" charset="0"/>
              </a:rPr>
              <a:t>Projection</a:t>
            </a:r>
          </a:p>
          <a:p>
            <a:r>
              <a:rPr lang="en-US" altLang="zh-CN" dirty="0" smtClean="0">
                <a:latin typeface="Helvetica" charset="0"/>
                <a:ea typeface="Helvetica" charset="0"/>
                <a:cs typeface="Helvetica" charset="0"/>
              </a:rPr>
              <a:t>Density</a:t>
            </a:r>
            <a:endParaRPr lang="zh-CN" alt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11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mber\Desktop\FIGURES_DYNAMICBRAIN\figur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2095" y="928095"/>
            <a:ext cx="6407183" cy="560563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 flipV="1">
            <a:off x="1082344" y="1009841"/>
            <a:ext cx="461665" cy="16507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dirty="0" err="1" smtClean="0">
                <a:latin typeface="Helvetica" charset="0"/>
                <a:ea typeface="Helvetica" charset="0"/>
                <a:cs typeface="Helvetica" charset="0"/>
              </a:rPr>
              <a:t>Proj</a:t>
            </a:r>
            <a:r>
              <a:rPr lang="en-US" altLang="zh-CN" dirty="0" smtClean="0">
                <a:latin typeface="Helvetica" charset="0"/>
                <a:ea typeface="Helvetica" charset="0"/>
                <a:cs typeface="Helvetica" charset="0"/>
              </a:rPr>
              <a:t> Density</a:t>
            </a:r>
            <a:endParaRPr lang="zh-CN" alt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flipV="1">
            <a:off x="1082344" y="4543156"/>
            <a:ext cx="461665" cy="19584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dirty="0" err="1" smtClean="0">
                <a:latin typeface="Helvetica" charset="0"/>
                <a:ea typeface="Helvetica" charset="0"/>
                <a:cs typeface="Helvetica" charset="0"/>
              </a:rPr>
              <a:t>Proj</a:t>
            </a:r>
            <a:r>
              <a:rPr lang="en-US" altLang="zh-CN" dirty="0" smtClean="0">
                <a:latin typeface="Helvetica" charset="0"/>
                <a:ea typeface="Helvetica" charset="0"/>
                <a:cs typeface="Helvetica" charset="0"/>
              </a:rPr>
              <a:t>/(</a:t>
            </a:r>
            <a:r>
              <a:rPr lang="en-US" altLang="zh-CN" dirty="0" err="1" smtClean="0">
                <a:latin typeface="Helvetica" charset="0"/>
                <a:ea typeface="Helvetica" charset="0"/>
                <a:cs typeface="Helvetica" charset="0"/>
              </a:rPr>
              <a:t>Inj+Bkgnd</a:t>
            </a:r>
            <a:r>
              <a:rPr lang="en-US" altLang="zh-CN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zh-CN" alt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flipV="1">
            <a:off x="1082344" y="2806699"/>
            <a:ext cx="461665" cy="16788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dirty="0" err="1" smtClean="0">
                <a:latin typeface="Helvetica" charset="0"/>
                <a:ea typeface="Helvetica" charset="0"/>
                <a:cs typeface="Helvetica" charset="0"/>
              </a:rPr>
              <a:t>Proj</a:t>
            </a:r>
            <a:r>
              <a:rPr lang="en-US" altLang="zh-CN" dirty="0" smtClean="0"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en-US" altLang="zh-CN" dirty="0" err="1" smtClean="0">
                <a:latin typeface="Helvetica" charset="0"/>
                <a:ea typeface="Helvetica" charset="0"/>
                <a:cs typeface="Helvetica" charset="0"/>
              </a:rPr>
              <a:t>Inj</a:t>
            </a:r>
            <a:r>
              <a:rPr lang="en-US" altLang="zh-CN" dirty="0" smtClean="0">
                <a:latin typeface="Helvetica" charset="0"/>
                <a:ea typeface="Helvetica" charset="0"/>
                <a:cs typeface="Helvetica" charset="0"/>
              </a:rPr>
              <a:t> Density</a:t>
            </a:r>
            <a:endParaRPr lang="zh-CN" alt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39100" y="1828800"/>
            <a:ext cx="6953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17764" y="1447800"/>
            <a:ext cx="6762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39100" y="1600200"/>
            <a:ext cx="7334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28650" y="-2857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2400" dirty="0" smtClean="0"/>
              <a:t>Comparing Normalization Methods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846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146800" y="1037526"/>
            <a:ext cx="13144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 descr="C:\Users\Amber\Desktop\FIGURES_DYNAMICBRAIN\figur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9038" y="1990124"/>
            <a:ext cx="4914961" cy="2353078"/>
          </a:xfrm>
          <a:prstGeom prst="rect">
            <a:avLst/>
          </a:prstGeom>
          <a:noFill/>
        </p:spPr>
      </p:pic>
      <p:pic>
        <p:nvPicPr>
          <p:cNvPr id="1031" name="Picture 7" descr="C:\Users\Amber\Desktop\FIGURES_DYNAMICBRAIN\tab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4419599"/>
            <a:ext cx="4620238" cy="2244975"/>
          </a:xfrm>
          <a:prstGeom prst="rect">
            <a:avLst/>
          </a:prstGeom>
          <a:noFill/>
        </p:spPr>
      </p:pic>
      <p:grpSp>
        <p:nvGrpSpPr>
          <p:cNvPr id="13" name="组合 12"/>
          <p:cNvGrpSpPr/>
          <p:nvPr/>
        </p:nvGrpSpPr>
        <p:grpSpPr>
          <a:xfrm>
            <a:off x="821876" y="1022541"/>
            <a:ext cx="3290205" cy="5743724"/>
            <a:chOff x="762000" y="1552867"/>
            <a:chExt cx="2720850" cy="4835850"/>
          </a:xfrm>
        </p:grpSpPr>
        <p:pic>
          <p:nvPicPr>
            <p:cNvPr id="1029" name="Picture 5" descr="C:\Users\Amber\Desktop\FIGURES_DYNAMICBRAIN\connectivity_injection_back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62000" y="4504267"/>
              <a:ext cx="2720850" cy="1884450"/>
            </a:xfrm>
            <a:prstGeom prst="rect">
              <a:avLst/>
            </a:prstGeom>
            <a:noFill/>
          </p:spPr>
        </p:pic>
        <p:pic>
          <p:nvPicPr>
            <p:cNvPr id="1027" name="Picture 3" descr="C:\Users\Amber\Desktop\FIGURES_DYNAMICBRAIN\Connectivity_norm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62000" y="3081867"/>
              <a:ext cx="2591650" cy="1706800"/>
            </a:xfrm>
            <a:prstGeom prst="rect">
              <a:avLst/>
            </a:prstGeom>
            <a:noFill/>
          </p:spPr>
        </p:pic>
        <p:pic>
          <p:nvPicPr>
            <p:cNvPr id="1028" name="Picture 4" descr="C:\Users\Amber\Desktop\FIGURES_DYNAMICBRAIN\connectivity_injection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62000" y="1552867"/>
              <a:ext cx="2680050" cy="1706800"/>
            </a:xfrm>
            <a:prstGeom prst="rect">
              <a:avLst/>
            </a:prstGeom>
            <a:noFill/>
          </p:spPr>
        </p:pic>
      </p:grpSp>
      <p:sp>
        <p:nvSpPr>
          <p:cNvPr id="21" name="TextBox 20"/>
          <p:cNvSpPr txBox="1"/>
          <p:nvPr/>
        </p:nvSpPr>
        <p:spPr>
          <a:xfrm flipV="1">
            <a:off x="419142" y="1237693"/>
            <a:ext cx="430887" cy="16507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600" dirty="0" err="1" smtClean="0">
                <a:latin typeface="Helvetica" charset="0"/>
                <a:ea typeface="Helvetica" charset="0"/>
                <a:cs typeface="Helvetica" charset="0"/>
              </a:rPr>
              <a:t>Proj</a:t>
            </a:r>
            <a:r>
              <a:rPr lang="en-US" altLang="zh-CN" sz="1600" dirty="0" smtClean="0"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en-US" altLang="zh-CN" sz="1600" dirty="0" err="1" smtClean="0">
                <a:latin typeface="Helvetica" charset="0"/>
                <a:ea typeface="Helvetica" charset="0"/>
                <a:cs typeface="Helvetica" charset="0"/>
              </a:rPr>
              <a:t>Inj</a:t>
            </a:r>
            <a:r>
              <a:rPr lang="en-US" altLang="zh-CN" sz="1600" dirty="0" smtClean="0">
                <a:latin typeface="Helvetica" charset="0"/>
                <a:ea typeface="Helvetica" charset="0"/>
                <a:cs typeface="Helvetica" charset="0"/>
              </a:rPr>
              <a:t> Density</a:t>
            </a:r>
            <a:endParaRPr lang="zh-CN" alt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flipV="1">
            <a:off x="351907" y="4774744"/>
            <a:ext cx="430887" cy="19584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600" dirty="0" err="1" smtClean="0">
                <a:latin typeface="Helvetica" charset="0"/>
                <a:ea typeface="Helvetica" charset="0"/>
                <a:cs typeface="Helvetica" charset="0"/>
              </a:rPr>
              <a:t>Proj</a:t>
            </a:r>
            <a:r>
              <a:rPr lang="en-US" altLang="zh-CN" sz="1600" dirty="0" smtClean="0">
                <a:latin typeface="Helvetica" charset="0"/>
                <a:ea typeface="Helvetica" charset="0"/>
                <a:cs typeface="Helvetica" charset="0"/>
              </a:rPr>
              <a:t>/(</a:t>
            </a:r>
            <a:r>
              <a:rPr lang="en-US" altLang="zh-CN" sz="1600" dirty="0" err="1" smtClean="0">
                <a:latin typeface="Helvetica" charset="0"/>
                <a:ea typeface="Helvetica" charset="0"/>
                <a:cs typeface="Helvetica" charset="0"/>
              </a:rPr>
              <a:t>Inj+Bkgnd</a:t>
            </a:r>
            <a:r>
              <a:rPr lang="en-US" altLang="zh-CN" sz="16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zh-CN" alt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flipV="1">
            <a:off x="159474" y="3087593"/>
            <a:ext cx="677108" cy="16788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Helvetica" charset="0"/>
                <a:ea typeface="Helvetica" charset="0"/>
                <a:cs typeface="Helvetica" charset="0"/>
              </a:rPr>
              <a:t>Normalized </a:t>
            </a:r>
            <a:r>
              <a:rPr lang="en-US" altLang="zh-CN" sz="1600" dirty="0" err="1" smtClean="0">
                <a:latin typeface="Helvetica" charset="0"/>
                <a:ea typeface="Helvetica" charset="0"/>
                <a:cs typeface="Helvetica" charset="0"/>
              </a:rPr>
              <a:t>Proj</a:t>
            </a:r>
            <a:r>
              <a:rPr lang="en-US" altLang="zh-CN" sz="1600" dirty="0" smtClean="0"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en-US" altLang="zh-CN" sz="1600" dirty="0" err="1" smtClean="0">
                <a:latin typeface="Helvetica" charset="0"/>
                <a:ea typeface="Helvetica" charset="0"/>
                <a:cs typeface="Helvetica" charset="0"/>
              </a:rPr>
              <a:t>Inj</a:t>
            </a:r>
            <a:r>
              <a:rPr lang="en-US" altLang="zh-CN" sz="1600" dirty="0" smtClean="0">
                <a:latin typeface="Helvetica" charset="0"/>
                <a:ea typeface="Helvetica" charset="0"/>
                <a:cs typeface="Helvetica" charset="0"/>
              </a:rPr>
              <a:t> Density</a:t>
            </a:r>
            <a:endParaRPr lang="zh-CN" alt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628650" y="-2857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2400" dirty="0" smtClean="0"/>
              <a:t>Differential Projection Strengths across </a:t>
            </a:r>
            <a:r>
              <a:rPr lang="en-US" sz="2400" dirty="0" err="1" smtClean="0"/>
              <a:t>Cre</a:t>
            </a:r>
            <a:r>
              <a:rPr lang="en-US" sz="2400" dirty="0" smtClean="0"/>
              <a:t> Lines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914900" y="1945663"/>
            <a:ext cx="1354377" cy="245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121434" y="1946996"/>
            <a:ext cx="1728204" cy="245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 rot="5400000" flipV="1">
            <a:off x="5405719" y="1237985"/>
            <a:ext cx="430887" cy="16507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600" dirty="0" err="1" smtClean="0">
                <a:latin typeface="Helvetica" charset="0"/>
                <a:ea typeface="Helvetica" charset="0"/>
                <a:cs typeface="Helvetica" charset="0"/>
              </a:rPr>
              <a:t>Proj</a:t>
            </a:r>
            <a:r>
              <a:rPr lang="en-US" altLang="zh-CN" sz="1600" dirty="0" smtClean="0"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en-US" altLang="zh-CN" sz="1600" dirty="0" err="1" smtClean="0">
                <a:latin typeface="Helvetica" charset="0"/>
                <a:ea typeface="Helvetica" charset="0"/>
                <a:cs typeface="Helvetica" charset="0"/>
              </a:rPr>
              <a:t>Inj</a:t>
            </a:r>
            <a:r>
              <a:rPr lang="en-US" altLang="zh-CN" sz="1600" dirty="0" smtClean="0">
                <a:latin typeface="Helvetica" charset="0"/>
                <a:ea typeface="Helvetica" charset="0"/>
                <a:cs typeface="Helvetica" charset="0"/>
              </a:rPr>
              <a:t> Density</a:t>
            </a:r>
            <a:endParaRPr lang="zh-CN" alt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5400000" flipV="1">
            <a:off x="7825423" y="1084164"/>
            <a:ext cx="430887" cy="19584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600" dirty="0" err="1" smtClean="0">
                <a:latin typeface="Helvetica" charset="0"/>
                <a:ea typeface="Helvetica" charset="0"/>
                <a:cs typeface="Helvetica" charset="0"/>
              </a:rPr>
              <a:t>Proj</a:t>
            </a:r>
            <a:r>
              <a:rPr lang="en-US" altLang="zh-CN" sz="1600" dirty="0" smtClean="0">
                <a:latin typeface="Helvetica" charset="0"/>
                <a:ea typeface="Helvetica" charset="0"/>
                <a:cs typeface="Helvetica" charset="0"/>
              </a:rPr>
              <a:t>/(</a:t>
            </a:r>
            <a:r>
              <a:rPr lang="en-US" altLang="zh-CN" sz="1600" dirty="0" err="1" smtClean="0">
                <a:latin typeface="Helvetica" charset="0"/>
                <a:ea typeface="Helvetica" charset="0"/>
                <a:cs typeface="Helvetica" charset="0"/>
              </a:rPr>
              <a:t>Inj+Bkgnd</a:t>
            </a:r>
            <a:r>
              <a:rPr lang="en-US" altLang="zh-CN" sz="16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zh-CN" alt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0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Connectivity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Rbp4-Cre V1 neurons preferentially target PM</a:t>
            </a:r>
          </a:p>
          <a:p>
            <a:r>
              <a:rPr lang="en-US" dirty="0" smtClean="0"/>
              <a:t>Cux2, </a:t>
            </a:r>
            <a:r>
              <a:rPr lang="en-US" dirty="0" err="1" smtClean="0"/>
              <a:t>Rorb</a:t>
            </a:r>
            <a:r>
              <a:rPr lang="en-US" dirty="0" smtClean="0"/>
              <a:t>, and Scnn1a-Cre neurons preferentially target LM</a:t>
            </a:r>
          </a:p>
          <a:p>
            <a:r>
              <a:rPr lang="en-US" dirty="0" smtClean="0"/>
              <a:t>This suggests:</a:t>
            </a:r>
          </a:p>
          <a:p>
            <a:pPr lvl="1"/>
            <a:r>
              <a:rPr lang="en-US" dirty="0" smtClean="0"/>
              <a:t>V1 L2/3/4 neurons preferentially target LM (ventral stream?)</a:t>
            </a:r>
          </a:p>
          <a:p>
            <a:pPr lvl="1"/>
            <a:r>
              <a:rPr lang="en-US" dirty="0" smtClean="0"/>
              <a:t>V1 L5 neurons preferentially target PM (dorsal stream?)</a:t>
            </a:r>
          </a:p>
          <a:p>
            <a:endParaRPr lang="en-US" dirty="0" smtClean="0"/>
          </a:p>
          <a:p>
            <a:r>
              <a:rPr lang="en-US" dirty="0" smtClean="0"/>
              <a:t>Is this preferential targeting of </a:t>
            </a:r>
            <a:r>
              <a:rPr lang="en-US" dirty="0" err="1" smtClean="0"/>
              <a:t>extrastriate</a:t>
            </a:r>
            <a:r>
              <a:rPr lang="en-US" dirty="0" smtClean="0"/>
              <a:t> regions related to the tuning properties of these neurons?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3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Observatory Feature and Cell Selection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2724"/>
            <a:ext cx="7886700" cy="48926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receptive field tuning properties are ideal to use for cell classification?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Direction &amp; orientation circular variance, spatial frequency, temporal frequency, time to peak</a:t>
            </a:r>
            <a:endParaRPr lang="en-US" dirty="0"/>
          </a:p>
          <a:p>
            <a:r>
              <a:rPr lang="en-US" dirty="0" smtClean="0"/>
              <a:t>What criteria should we use to select “responsive” cells?</a:t>
            </a:r>
          </a:p>
          <a:p>
            <a:pPr lvl="1"/>
            <a:r>
              <a:rPr lang="en-US" dirty="0" smtClean="0"/>
              <a:t>Filter out suppressed by contrast cells</a:t>
            </a:r>
          </a:p>
          <a:p>
            <a:pPr lvl="1"/>
            <a:r>
              <a:rPr lang="en-US" dirty="0" smtClean="0"/>
              <a:t>Select minimum value for ΔF/F peak response (3%)</a:t>
            </a:r>
          </a:p>
          <a:p>
            <a:pPr lvl="1"/>
            <a:r>
              <a:rPr lang="en-US" dirty="0" smtClean="0"/>
              <a:t>Cells must have both Session A &amp; B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685" y="1960915"/>
            <a:ext cx="1943975" cy="2215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997" y="1992914"/>
            <a:ext cx="1967975" cy="218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635" y="22226"/>
            <a:ext cx="8626451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Orientation and Direction Selectivity Measures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36" y="1928857"/>
            <a:ext cx="2679520" cy="930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35" y="4743832"/>
            <a:ext cx="2325652" cy="11127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98" y="2859330"/>
            <a:ext cx="2721191" cy="9540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14421" y="2456877"/>
            <a:ext cx="108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5 - ( -1)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289613" y="2938383"/>
            <a:ext cx="850173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98095" y="2995722"/>
            <a:ext cx="1210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 + ( -1)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4244" y="1960338"/>
            <a:ext cx="80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df</a:t>
            </a:r>
            <a:r>
              <a:rPr lang="en-US" sz="2400" dirty="0"/>
              <a:t>/F</a:t>
            </a:r>
          </a:p>
        </p:txBody>
      </p:sp>
      <p:sp>
        <p:nvSpPr>
          <p:cNvPr id="12" name="Multiply 11"/>
          <p:cNvSpPr/>
          <p:nvPr/>
        </p:nvSpPr>
        <p:spPr>
          <a:xfrm>
            <a:off x="225759" y="1706358"/>
            <a:ext cx="4881881" cy="2305943"/>
          </a:xfrm>
          <a:prstGeom prst="mathMultiply">
            <a:avLst/>
          </a:prstGeom>
          <a:solidFill>
            <a:srgbClr val="F0A09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1026" name="Picture 2" descr="Euler's formula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81" y="1907026"/>
            <a:ext cx="4078706" cy="403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5659318" y="3736380"/>
            <a:ext cx="749699" cy="5188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136105" y="4255210"/>
            <a:ext cx="272912" cy="451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09017" y="4255210"/>
            <a:ext cx="364139" cy="3379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409017" y="3008101"/>
            <a:ext cx="578339" cy="12471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409017" y="3332286"/>
            <a:ext cx="149939" cy="9229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187968" y="2704782"/>
            <a:ext cx="811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= 1.5</a:t>
            </a:r>
            <a:endParaRPr lang="en-US" sz="24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409016" y="3631655"/>
            <a:ext cx="289170" cy="6235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995732" y="2327575"/>
            <a:ext cx="289170" cy="6235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659318" y="1960338"/>
            <a:ext cx="601782" cy="49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09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0" grpId="0"/>
      <p:bldP spid="12" grpId="0" animBg="1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515</TotalTime>
  <Words>769</Words>
  <Application>Microsoft Macintosh PowerPoint</Application>
  <PresentationFormat>On-screen Show (4:3)</PresentationFormat>
  <Paragraphs>206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Helvetica</vt:lpstr>
      <vt:lpstr>宋体</vt:lpstr>
      <vt:lpstr>Arial</vt:lpstr>
      <vt:lpstr>Office Theme</vt:lpstr>
      <vt:lpstr>Relating Tuning Properties to Connectivity in Visual Cortical Neurons by Layer, Cre Line and Area</vt:lpstr>
      <vt:lpstr>The Visual Cortices are Heterogeneous</vt:lpstr>
      <vt:lpstr>Combining Allen Brain Observatory and Connectivity Data Could Provide Some Answers</vt:lpstr>
      <vt:lpstr>PowerPoint Presentation</vt:lpstr>
      <vt:lpstr>PowerPoint Presentation</vt:lpstr>
      <vt:lpstr>PowerPoint Presentation</vt:lpstr>
      <vt:lpstr>Connectivity Summary</vt:lpstr>
      <vt:lpstr>Brain Observatory Feature and Cell Selection Criteria</vt:lpstr>
      <vt:lpstr>Orientation and Direction Selectivity Measures</vt:lpstr>
      <vt:lpstr>Spatial and Temporal Frequency Tuning is Similar across Visual Areas</vt:lpstr>
      <vt:lpstr>Area and Layer-Specific Tuning Responses Are Not Different between AL and PM</vt:lpstr>
      <vt:lpstr>Using PCA to Look for Evidence of Clustering</vt:lpstr>
      <vt:lpstr>Logistic Regression Classification for Cre Line or Depth</vt:lpstr>
      <vt:lpstr>Logistic Regression Classification for Visual Area</vt:lpstr>
      <vt:lpstr>Brain Observatory Summary</vt:lpstr>
      <vt:lpstr>Combining Connectivity and Brain Observatory Findings</vt:lpstr>
      <vt:lpstr>Potential Model</vt:lpstr>
      <vt:lpstr>Future Directions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Relating Tuning Properties to Connectivity in Visual Cortical Neurons by Layer, Cre Line and Area</dc:title>
  <dc:creator>Phillip Parker</dc:creator>
  <cp:lastModifiedBy>Phillip Parker</cp:lastModifiedBy>
  <cp:revision>89</cp:revision>
  <dcterms:created xsi:type="dcterms:W3CDTF">2016-08-27T01:59:50Z</dcterms:created>
  <dcterms:modified xsi:type="dcterms:W3CDTF">2016-09-06T00:14:37Z</dcterms:modified>
</cp:coreProperties>
</file>